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5d256bcae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5d256bcae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5d256bcae5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5d256bcae5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5d256bcae5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5d256bcae5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5d256bca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5d256bca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5d256bcae5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5d256bcae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5d256bcae5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5d256bcae5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5d256bcae5_0_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5d256bcae5_0_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5d256bcae5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5d256bcae5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5d256bcae5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5d256bcae5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5d256bcae5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5d256bcae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d256bcae5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d256bcae5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StudySpace </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Prathmesh Bhatt and Priyanka Ganesan</a:t>
            </a:r>
            <a:endParaRPr/>
          </a:p>
        </p:txBody>
      </p:sp>
      <p:pic>
        <p:nvPicPr>
          <p:cNvPr id="61" name="Google Shape;61;p13"/>
          <p:cNvPicPr preferRelativeResize="0"/>
          <p:nvPr/>
        </p:nvPicPr>
        <p:blipFill>
          <a:blip r:embed="rId3">
            <a:alphaModFix/>
          </a:blip>
          <a:stretch>
            <a:fillRect/>
          </a:stretch>
        </p:blipFill>
        <p:spPr>
          <a:xfrm>
            <a:off x="5938599" y="1916050"/>
            <a:ext cx="810500" cy="736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Scanner and Checking reservations</a:t>
            </a:r>
            <a:endParaRPr/>
          </a:p>
        </p:txBody>
      </p:sp>
      <p:sp>
        <p:nvSpPr>
          <p:cNvPr id="127" name="Google Shape;12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22"/>
          <p:cNvPicPr preferRelativeResize="0"/>
          <p:nvPr/>
        </p:nvPicPr>
        <p:blipFill>
          <a:blip r:embed="rId3">
            <a:alphaModFix/>
          </a:blip>
          <a:stretch>
            <a:fillRect/>
          </a:stretch>
        </p:blipFill>
        <p:spPr>
          <a:xfrm>
            <a:off x="420225" y="1017725"/>
            <a:ext cx="1799350" cy="3977524"/>
          </a:xfrm>
          <a:prstGeom prst="rect">
            <a:avLst/>
          </a:prstGeom>
          <a:noFill/>
          <a:ln>
            <a:noFill/>
          </a:ln>
        </p:spPr>
      </p:pic>
      <p:pic>
        <p:nvPicPr>
          <p:cNvPr id="129" name="Google Shape;129;p22"/>
          <p:cNvPicPr preferRelativeResize="0"/>
          <p:nvPr/>
        </p:nvPicPr>
        <p:blipFill>
          <a:blip r:embed="rId4">
            <a:alphaModFix/>
          </a:blip>
          <a:stretch>
            <a:fillRect/>
          </a:stretch>
        </p:blipFill>
        <p:spPr>
          <a:xfrm>
            <a:off x="2743075" y="952825"/>
            <a:ext cx="1865050" cy="4042424"/>
          </a:xfrm>
          <a:prstGeom prst="rect">
            <a:avLst/>
          </a:prstGeom>
          <a:noFill/>
          <a:ln>
            <a:noFill/>
          </a:ln>
        </p:spPr>
      </p:pic>
      <p:pic>
        <p:nvPicPr>
          <p:cNvPr id="130" name="Google Shape;130;p22"/>
          <p:cNvPicPr preferRelativeResize="0"/>
          <p:nvPr/>
        </p:nvPicPr>
        <p:blipFill>
          <a:blip r:embed="rId5">
            <a:alphaModFix/>
          </a:blip>
          <a:stretch>
            <a:fillRect/>
          </a:stretch>
        </p:blipFill>
        <p:spPr>
          <a:xfrm>
            <a:off x="5404075" y="858425"/>
            <a:ext cx="1946350" cy="4090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6" name="Google Shape;13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3"/>
          <p:cNvPicPr preferRelativeResize="0"/>
          <p:nvPr/>
        </p:nvPicPr>
        <p:blipFill>
          <a:blip r:embed="rId3">
            <a:alphaModFix/>
          </a:blip>
          <a:stretch>
            <a:fillRect/>
          </a:stretch>
        </p:blipFill>
        <p:spPr>
          <a:xfrm>
            <a:off x="542725" y="633150"/>
            <a:ext cx="3591124" cy="4096601"/>
          </a:xfrm>
          <a:prstGeom prst="rect">
            <a:avLst/>
          </a:prstGeom>
          <a:noFill/>
          <a:ln>
            <a:noFill/>
          </a:ln>
        </p:spPr>
      </p:pic>
      <p:pic>
        <p:nvPicPr>
          <p:cNvPr id="138" name="Google Shape;138;p23"/>
          <p:cNvPicPr preferRelativeResize="0"/>
          <p:nvPr/>
        </p:nvPicPr>
        <p:blipFill>
          <a:blip r:embed="rId4">
            <a:alphaModFix/>
          </a:blip>
          <a:stretch>
            <a:fillRect/>
          </a:stretch>
        </p:blipFill>
        <p:spPr>
          <a:xfrm>
            <a:off x="4732025" y="584475"/>
            <a:ext cx="1973975" cy="4278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 greatly appreciate your time!</a:t>
            </a:r>
            <a:endParaRPr/>
          </a:p>
        </p:txBody>
      </p:sp>
      <p:sp>
        <p:nvSpPr>
          <p:cNvPr id="144" name="Google Shape;144;p24"/>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sz="6500"/>
              <a:t>Thank You!</a:t>
            </a:r>
            <a:endParaRPr sz="6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Problem</a:t>
            </a:r>
            <a:endParaRPr/>
          </a:p>
        </p:txBody>
      </p:sp>
      <p:sp>
        <p:nvSpPr>
          <p:cNvPr id="67" name="Google Shape;67;p14"/>
          <p:cNvSpPr txBox="1"/>
          <p:nvPr>
            <p:ph idx="1" type="body"/>
          </p:nvPr>
        </p:nvSpPr>
        <p:spPr>
          <a:xfrm>
            <a:off x="311700" y="1137200"/>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0" lvl="0" marL="914400" rtl="0" algn="l">
              <a:spcBef>
                <a:spcPts val="1200"/>
              </a:spcBef>
              <a:spcAft>
                <a:spcPts val="0"/>
              </a:spcAft>
              <a:buNone/>
            </a:pPr>
            <a:r>
              <a:t/>
            </a:r>
            <a:endParaRPr/>
          </a:p>
          <a:p>
            <a:pPr indent="0" lvl="0" marL="914400" rtl="0" algn="l">
              <a:spcBef>
                <a:spcPts val="1200"/>
              </a:spcBef>
              <a:spcAft>
                <a:spcPts val="0"/>
              </a:spcAft>
              <a:buNone/>
            </a:pPr>
            <a:r>
              <a:t/>
            </a:r>
            <a:endParaRPr/>
          </a:p>
          <a:p>
            <a:pPr indent="0" lvl="0" marL="914400" rtl="0" algn="l">
              <a:spcBef>
                <a:spcPts val="1200"/>
              </a:spcBef>
              <a:spcAft>
                <a:spcPts val="0"/>
              </a:spcAft>
              <a:buNone/>
            </a:pPr>
            <a:r>
              <a:t/>
            </a:r>
            <a:endParaRPr/>
          </a:p>
          <a:p>
            <a:pPr indent="0" lvl="0" marL="914400" rtl="0" algn="l">
              <a:spcBef>
                <a:spcPts val="1200"/>
              </a:spcBef>
              <a:spcAft>
                <a:spcPts val="0"/>
              </a:spcAft>
              <a:buNone/>
            </a:pPr>
            <a:r>
              <a:t/>
            </a:r>
            <a:endParaRPr/>
          </a:p>
          <a:p>
            <a:pPr indent="0" lvl="0" marL="91440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68" name="Google Shape;68;p14"/>
          <p:cNvSpPr/>
          <p:nvPr/>
        </p:nvSpPr>
        <p:spPr>
          <a:xfrm>
            <a:off x="848375" y="1979825"/>
            <a:ext cx="1314600" cy="15972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Accommodating</a:t>
            </a:r>
            <a:endParaRPr sz="1200"/>
          </a:p>
          <a:p>
            <a:pPr indent="0" lvl="0" marL="0" rtl="0" algn="ctr">
              <a:spcBef>
                <a:spcPts val="0"/>
              </a:spcBef>
              <a:spcAft>
                <a:spcPts val="0"/>
              </a:spcAft>
              <a:buNone/>
            </a:pPr>
            <a:r>
              <a:rPr lang="en" sz="1200"/>
              <a:t>Group Study</a:t>
            </a:r>
            <a:endParaRPr sz="1200"/>
          </a:p>
        </p:txBody>
      </p:sp>
      <p:sp>
        <p:nvSpPr>
          <p:cNvPr id="69" name="Google Shape;69;p14"/>
          <p:cNvSpPr/>
          <p:nvPr/>
        </p:nvSpPr>
        <p:spPr>
          <a:xfrm>
            <a:off x="2804450" y="1979825"/>
            <a:ext cx="1314600" cy="159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Finding the closest study spot</a:t>
            </a:r>
            <a:endParaRPr/>
          </a:p>
        </p:txBody>
      </p:sp>
      <p:sp>
        <p:nvSpPr>
          <p:cNvPr id="70" name="Google Shape;70;p14"/>
          <p:cNvSpPr/>
          <p:nvPr/>
        </p:nvSpPr>
        <p:spPr>
          <a:xfrm>
            <a:off x="4760525" y="1948350"/>
            <a:ext cx="1314600" cy="159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Availability</a:t>
            </a:r>
            <a:r>
              <a:rPr lang="en">
                <a:solidFill>
                  <a:schemeClr val="lt1"/>
                </a:solidFill>
              </a:rPr>
              <a:t> of outlets, and Whiteboards</a:t>
            </a:r>
            <a:endParaRPr>
              <a:solidFill>
                <a:schemeClr val="lt1"/>
              </a:solidFill>
            </a:endParaRPr>
          </a:p>
        </p:txBody>
      </p:sp>
      <p:sp>
        <p:nvSpPr>
          <p:cNvPr id="71" name="Google Shape;71;p14"/>
          <p:cNvSpPr/>
          <p:nvPr/>
        </p:nvSpPr>
        <p:spPr>
          <a:xfrm>
            <a:off x="6716600" y="1948350"/>
            <a:ext cx="1314600" cy="159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Finding a spot that is caters to the students study needs.</a:t>
            </a:r>
            <a:endParaRPr>
              <a:solidFill>
                <a:schemeClr val="lt1"/>
              </a:solidFill>
            </a:endParaRPr>
          </a:p>
        </p:txBody>
      </p:sp>
      <p:sp>
        <p:nvSpPr>
          <p:cNvPr id="72" name="Google Shape;72;p14"/>
          <p:cNvSpPr txBox="1"/>
          <p:nvPr/>
        </p:nvSpPr>
        <p:spPr>
          <a:xfrm>
            <a:off x="528150" y="1246125"/>
            <a:ext cx="78354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Finding study spots on campus takes and average of 15-20 minutes. </a:t>
            </a:r>
            <a:endParaRPr>
              <a:solidFill>
                <a:schemeClr val="dk1"/>
              </a:solidFill>
              <a:latin typeface="Roboto"/>
              <a:ea typeface="Roboto"/>
              <a:cs typeface="Roboto"/>
              <a:sym typeface="Roboto"/>
            </a:endParaRPr>
          </a:p>
        </p:txBody>
      </p:sp>
      <p:sp>
        <p:nvSpPr>
          <p:cNvPr id="73" name="Google Shape;73;p14"/>
          <p:cNvSpPr txBox="1"/>
          <p:nvPr/>
        </p:nvSpPr>
        <p:spPr>
          <a:xfrm>
            <a:off x="528150" y="4020400"/>
            <a:ext cx="80877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There is currently no streamlines solution to help find study spots in a time </a:t>
            </a:r>
            <a:r>
              <a:rPr lang="en">
                <a:solidFill>
                  <a:schemeClr val="dk1"/>
                </a:solidFill>
                <a:latin typeface="Roboto"/>
                <a:ea typeface="Roboto"/>
                <a:cs typeface="Roboto"/>
                <a:sym typeface="Roboto"/>
              </a:rPr>
              <a:t>efficient</a:t>
            </a:r>
            <a:r>
              <a:rPr lang="en">
                <a:solidFill>
                  <a:schemeClr val="dk1"/>
                </a:solidFill>
                <a:latin typeface="Roboto"/>
                <a:ea typeface="Roboto"/>
                <a:cs typeface="Roboto"/>
                <a:sym typeface="Roboto"/>
              </a:rPr>
              <a:t> manner.</a:t>
            </a:r>
            <a:endParaRPr>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a:t>
            </a:r>
            <a:endParaRPr/>
          </a:p>
        </p:txBody>
      </p:sp>
      <p:sp>
        <p:nvSpPr>
          <p:cNvPr id="79" name="Google Shape;7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10000"/>
          </a:bodyPr>
          <a:lstStyle/>
          <a:p>
            <a:pPr indent="-309562" lvl="0" marL="457200" rtl="0" algn="l">
              <a:spcBef>
                <a:spcPts val="0"/>
              </a:spcBef>
              <a:spcAft>
                <a:spcPts val="0"/>
              </a:spcAft>
              <a:buClr>
                <a:schemeClr val="dk1"/>
              </a:buClr>
              <a:buSzPct val="100000"/>
              <a:buFont typeface="Oswald"/>
              <a:buChar char="-"/>
            </a:pPr>
            <a:r>
              <a:rPr lang="en" sz="5100">
                <a:solidFill>
                  <a:schemeClr val="dk1"/>
                </a:solidFill>
                <a:latin typeface="Oswald"/>
                <a:ea typeface="Oswald"/>
                <a:cs typeface="Oswald"/>
                <a:sym typeface="Oswald"/>
              </a:rPr>
              <a:t>An app which makes hunting for places to study on campus obsolete. </a:t>
            </a:r>
            <a:endParaRPr sz="5100">
              <a:solidFill>
                <a:schemeClr val="dk1"/>
              </a:solidFill>
              <a:latin typeface="Oswald"/>
              <a:ea typeface="Oswald"/>
              <a:cs typeface="Oswald"/>
              <a:sym typeface="Oswald"/>
            </a:endParaRPr>
          </a:p>
          <a:p>
            <a:pPr indent="0" lvl="0" marL="457200" rtl="0" algn="l">
              <a:spcBef>
                <a:spcPts val="1200"/>
              </a:spcBef>
              <a:spcAft>
                <a:spcPts val="0"/>
              </a:spcAft>
              <a:buNone/>
            </a:pPr>
            <a:r>
              <a:t/>
            </a:r>
            <a:endParaRPr sz="4300">
              <a:solidFill>
                <a:schemeClr val="dk1"/>
              </a:solidFill>
              <a:latin typeface="Oswald"/>
              <a:ea typeface="Oswald"/>
              <a:cs typeface="Oswald"/>
              <a:sym typeface="Oswald"/>
            </a:endParaRPr>
          </a:p>
          <a:p>
            <a:pPr indent="-309562" lvl="0" marL="457200" rtl="0" algn="l">
              <a:spcBef>
                <a:spcPts val="1200"/>
              </a:spcBef>
              <a:spcAft>
                <a:spcPts val="0"/>
              </a:spcAft>
              <a:buClr>
                <a:schemeClr val="dk1"/>
              </a:buClr>
              <a:buSzPct val="100000"/>
              <a:buFont typeface="Oswald"/>
              <a:buChar char="-"/>
            </a:pPr>
            <a:r>
              <a:rPr lang="en" sz="5100">
                <a:solidFill>
                  <a:schemeClr val="dk1"/>
                </a:solidFill>
                <a:latin typeface="Oswald"/>
                <a:ea typeface="Oswald"/>
                <a:cs typeface="Oswald"/>
                <a:sym typeface="Oswald"/>
              </a:rPr>
              <a:t>Using the QR codes which will be provided on each table at any University. </a:t>
            </a:r>
            <a:endParaRPr sz="5100">
              <a:solidFill>
                <a:schemeClr val="dk1"/>
              </a:solidFill>
              <a:latin typeface="Oswald"/>
              <a:ea typeface="Oswald"/>
              <a:cs typeface="Oswald"/>
              <a:sym typeface="Oswald"/>
            </a:endParaRPr>
          </a:p>
          <a:p>
            <a:pPr indent="0" lvl="0" marL="0" rtl="0" algn="l">
              <a:spcBef>
                <a:spcPts val="1200"/>
              </a:spcBef>
              <a:spcAft>
                <a:spcPts val="0"/>
              </a:spcAft>
              <a:buNone/>
            </a:pPr>
            <a:r>
              <a:t/>
            </a:r>
            <a:endParaRPr sz="4300">
              <a:solidFill>
                <a:schemeClr val="dk1"/>
              </a:solidFill>
              <a:latin typeface="Oswald"/>
              <a:ea typeface="Oswald"/>
              <a:cs typeface="Oswald"/>
              <a:sym typeface="Oswald"/>
            </a:endParaRPr>
          </a:p>
          <a:p>
            <a:pPr indent="-309562" lvl="0" marL="457200" rtl="0" algn="l">
              <a:spcBef>
                <a:spcPts val="1200"/>
              </a:spcBef>
              <a:spcAft>
                <a:spcPts val="0"/>
              </a:spcAft>
              <a:buClr>
                <a:schemeClr val="dk1"/>
              </a:buClr>
              <a:buSzPct val="100000"/>
              <a:buFont typeface="Oswald"/>
              <a:buChar char="-"/>
            </a:pPr>
            <a:r>
              <a:rPr lang="en" sz="5100">
                <a:solidFill>
                  <a:schemeClr val="dk1"/>
                </a:solidFill>
                <a:latin typeface="Oswald"/>
                <a:ea typeface="Oswald"/>
                <a:cs typeface="Oswald"/>
                <a:sym typeface="Oswald"/>
              </a:rPr>
              <a:t>students can book the study spot. Be it a meeting room, or even a small table, studySpace got you covered. </a:t>
            </a:r>
            <a:endParaRPr sz="5100">
              <a:solidFill>
                <a:schemeClr val="dk1"/>
              </a:solidFill>
              <a:latin typeface="Oswald"/>
              <a:ea typeface="Oswald"/>
              <a:cs typeface="Oswald"/>
              <a:sym typeface="Oswald"/>
            </a:endParaRPr>
          </a:p>
          <a:p>
            <a:pPr indent="0" lvl="0" marL="457200" rtl="0" algn="l">
              <a:spcBef>
                <a:spcPts val="1200"/>
              </a:spcBef>
              <a:spcAft>
                <a:spcPts val="0"/>
              </a:spcAft>
              <a:buNone/>
            </a:pPr>
            <a:r>
              <a:t/>
            </a:r>
            <a:endParaRPr sz="4300">
              <a:solidFill>
                <a:schemeClr val="dk1"/>
              </a:solidFill>
              <a:latin typeface="Oswald"/>
              <a:ea typeface="Oswald"/>
              <a:cs typeface="Oswald"/>
              <a:sym typeface="Oswald"/>
            </a:endParaRPr>
          </a:p>
          <a:p>
            <a:pPr indent="-309562" lvl="0" marL="457200" rtl="0" algn="l">
              <a:spcBef>
                <a:spcPts val="1200"/>
              </a:spcBef>
              <a:spcAft>
                <a:spcPts val="0"/>
              </a:spcAft>
              <a:buClr>
                <a:schemeClr val="dk1"/>
              </a:buClr>
              <a:buSzPct val="100000"/>
              <a:buFont typeface="Oswald"/>
              <a:buChar char="-"/>
            </a:pPr>
            <a:r>
              <a:rPr lang="en" sz="5100">
                <a:solidFill>
                  <a:schemeClr val="dk1"/>
                </a:solidFill>
                <a:latin typeface="Oswald"/>
                <a:ea typeface="Oswald"/>
                <a:cs typeface="Oswald"/>
                <a:sym typeface="Oswald"/>
              </a:rPr>
              <a:t>Just search for a place in our database containing all the spots to study on the UTD campus, check for the required amenities such as plug points, White boards and accessibility friendly etc, reserve the spot!</a:t>
            </a:r>
            <a:endParaRPr sz="5100">
              <a:solidFill>
                <a:schemeClr val="dk1"/>
              </a:solidFill>
              <a:latin typeface="Oswald"/>
              <a:ea typeface="Oswald"/>
              <a:cs typeface="Oswald"/>
              <a:sym typeface="Oswald"/>
            </a:endParaRPr>
          </a:p>
          <a:p>
            <a:pPr indent="0" lvl="0" marL="457200" rtl="0" algn="l">
              <a:spcBef>
                <a:spcPts val="1200"/>
              </a:spcBef>
              <a:spcAft>
                <a:spcPts val="0"/>
              </a:spcAft>
              <a:buNone/>
            </a:pPr>
            <a:r>
              <a:rPr lang="en"/>
              <a:t> </a:t>
            </a:r>
            <a:endParaRPr/>
          </a:p>
          <a:p>
            <a:pPr indent="0" lvl="0" marL="457200" rtl="0" algn="l">
              <a:spcBef>
                <a:spcPts val="1200"/>
              </a:spcBef>
              <a:spcAft>
                <a:spcPts val="0"/>
              </a:spcAft>
              <a:buNone/>
            </a:pPr>
            <a:r>
              <a:t/>
            </a:r>
            <a:endParaRPr sz="3000"/>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 Stack </a:t>
            </a:r>
            <a:endParaRPr/>
          </a:p>
        </p:txBody>
      </p:sp>
      <p:sp>
        <p:nvSpPr>
          <p:cNvPr id="85" name="Google Shape;8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Front end : React Native</a:t>
            </a:r>
            <a:endParaRPr/>
          </a:p>
          <a:p>
            <a:pPr indent="-342900" lvl="0" marL="457200" rtl="0" algn="l">
              <a:spcBef>
                <a:spcPts val="0"/>
              </a:spcBef>
              <a:spcAft>
                <a:spcPts val="0"/>
              </a:spcAft>
              <a:buSzPts val="1800"/>
              <a:buChar char="-"/>
            </a:pPr>
            <a:r>
              <a:rPr lang="en"/>
              <a:t>Backend : Firebase, Node js </a:t>
            </a:r>
            <a:endParaRPr/>
          </a:p>
          <a:p>
            <a:pPr indent="-342900" lvl="0" marL="457200" rtl="0" algn="l">
              <a:spcBef>
                <a:spcPts val="0"/>
              </a:spcBef>
              <a:spcAft>
                <a:spcPts val="0"/>
              </a:spcAft>
              <a:buSzPts val="1800"/>
              <a:buChar char="-"/>
            </a:pPr>
            <a:r>
              <a:rPr lang="en"/>
              <a:t>API’s  : Google Maps API, Scanner API, Universities and Colleges API</a:t>
            </a:r>
            <a:endParaRPr/>
          </a:p>
          <a:p>
            <a:pPr indent="-342900" lvl="0" marL="457200" rtl="0" algn="l">
              <a:spcBef>
                <a:spcPts val="0"/>
              </a:spcBef>
              <a:spcAft>
                <a:spcPts val="0"/>
              </a:spcAft>
              <a:buSzPts val="1800"/>
              <a:buChar char="-"/>
            </a:pPr>
            <a:r>
              <a:rPr lang="en"/>
              <a:t>Python for data analytics - We can also collect data such frequency of use of space for the University to implement better seating arrangements and </a:t>
            </a:r>
            <a:r>
              <a:rPr lang="en"/>
              <a:t>accommodations</a:t>
            </a:r>
            <a:r>
              <a:rPr lang="en"/>
              <a:t> etc.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Features</a:t>
            </a:r>
            <a:endParaRPr/>
          </a:p>
        </p:txBody>
      </p:sp>
      <p:sp>
        <p:nvSpPr>
          <p:cNvPr id="91" name="Google Shape;9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Allow students to choose if they would like to share their study space. </a:t>
            </a:r>
            <a:endParaRPr/>
          </a:p>
          <a:p>
            <a:pPr indent="-342900" lvl="0" marL="457200" rtl="0" algn="l">
              <a:spcBef>
                <a:spcPts val="0"/>
              </a:spcBef>
              <a:spcAft>
                <a:spcPts val="0"/>
              </a:spcAft>
              <a:buSzPts val="1800"/>
              <a:buChar char="-"/>
            </a:pPr>
            <a:r>
              <a:rPr lang="en"/>
              <a:t>Integrate with university apps </a:t>
            </a:r>
            <a:endParaRPr/>
          </a:p>
          <a:p>
            <a:pPr indent="-342900" lvl="0" marL="457200" rtl="0" algn="l">
              <a:spcBef>
                <a:spcPts val="0"/>
              </a:spcBef>
              <a:spcAft>
                <a:spcPts val="0"/>
              </a:spcAft>
              <a:buSzPts val="1800"/>
              <a:buChar char="-"/>
            </a:pPr>
            <a:r>
              <a:rPr lang="en"/>
              <a:t>Students can pick noise levels and recommendations with be provided accordingly </a:t>
            </a:r>
            <a:endParaRPr/>
          </a:p>
          <a:p>
            <a:pPr indent="-342900" lvl="0" marL="457200" rtl="0" algn="l">
              <a:spcBef>
                <a:spcPts val="0"/>
              </a:spcBef>
              <a:spcAft>
                <a:spcPts val="0"/>
              </a:spcAft>
              <a:buSzPts val="1800"/>
              <a:buChar char="-"/>
            </a:pPr>
            <a:r>
              <a:rPr lang="en"/>
              <a:t>Campus map can be integrated to help students navigate to their location </a:t>
            </a:r>
            <a:endParaRPr/>
          </a:p>
          <a:p>
            <a:pPr indent="0" lvl="0" marL="91440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 to our solution</a:t>
            </a:r>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It is going to require adaptation to a new normalcy on campus to effectively implement. </a:t>
            </a:r>
            <a:endParaRPr/>
          </a:p>
          <a:p>
            <a:pPr indent="-342900" lvl="0" marL="457200" rtl="0" algn="l">
              <a:spcBef>
                <a:spcPts val="0"/>
              </a:spcBef>
              <a:spcAft>
                <a:spcPts val="0"/>
              </a:spcAft>
              <a:buSzPts val="1800"/>
              <a:buChar char="-"/>
            </a:pPr>
            <a:r>
              <a:rPr lang="en"/>
              <a:t>There is a long preparation process for the university prior to offering </a:t>
            </a:r>
            <a:r>
              <a:rPr lang="en"/>
              <a:t>service</a:t>
            </a:r>
            <a:r>
              <a:rPr lang="en"/>
              <a:t> to students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Login and Register</a:t>
            </a:r>
            <a:endParaRPr/>
          </a:p>
        </p:txBody>
      </p:sp>
      <p:sp>
        <p:nvSpPr>
          <p:cNvPr id="103" name="Google Shape;10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4" name="Google Shape;104;p19"/>
          <p:cNvPicPr preferRelativeResize="0"/>
          <p:nvPr/>
        </p:nvPicPr>
        <p:blipFill>
          <a:blip r:embed="rId3">
            <a:alphaModFix/>
          </a:blip>
          <a:stretch>
            <a:fillRect/>
          </a:stretch>
        </p:blipFill>
        <p:spPr>
          <a:xfrm>
            <a:off x="833150" y="1032912"/>
            <a:ext cx="1807524" cy="3917727"/>
          </a:xfrm>
          <a:prstGeom prst="rect">
            <a:avLst/>
          </a:prstGeom>
          <a:noFill/>
          <a:ln>
            <a:noFill/>
          </a:ln>
        </p:spPr>
      </p:pic>
      <p:pic>
        <p:nvPicPr>
          <p:cNvPr id="105" name="Google Shape;105;p19"/>
          <p:cNvPicPr preferRelativeResize="0"/>
          <p:nvPr/>
        </p:nvPicPr>
        <p:blipFill>
          <a:blip r:embed="rId4">
            <a:alphaModFix/>
          </a:blip>
          <a:stretch>
            <a:fillRect/>
          </a:stretch>
        </p:blipFill>
        <p:spPr>
          <a:xfrm>
            <a:off x="4186275" y="954750"/>
            <a:ext cx="3270390" cy="3995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1" name="Google Shape;11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2" name="Google Shape;112;p20"/>
          <p:cNvPicPr preferRelativeResize="0"/>
          <p:nvPr/>
        </p:nvPicPr>
        <p:blipFill>
          <a:blip r:embed="rId3">
            <a:alphaModFix/>
          </a:blip>
          <a:stretch>
            <a:fillRect/>
          </a:stretch>
        </p:blipFill>
        <p:spPr>
          <a:xfrm>
            <a:off x="1829075" y="736250"/>
            <a:ext cx="1893976" cy="4180598"/>
          </a:xfrm>
          <a:prstGeom prst="rect">
            <a:avLst/>
          </a:prstGeom>
          <a:noFill/>
          <a:ln>
            <a:noFill/>
          </a:ln>
        </p:spPr>
      </p:pic>
      <p:pic>
        <p:nvPicPr>
          <p:cNvPr id="113" name="Google Shape;113;p20"/>
          <p:cNvPicPr preferRelativeResize="0"/>
          <p:nvPr/>
        </p:nvPicPr>
        <p:blipFill>
          <a:blip r:embed="rId4">
            <a:alphaModFix/>
          </a:blip>
          <a:stretch>
            <a:fillRect/>
          </a:stretch>
        </p:blipFill>
        <p:spPr>
          <a:xfrm>
            <a:off x="4848257" y="640337"/>
            <a:ext cx="1973044" cy="42765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Reservation</a:t>
            </a:r>
            <a:endParaRPr/>
          </a:p>
        </p:txBody>
      </p:sp>
      <p:sp>
        <p:nvSpPr>
          <p:cNvPr id="119" name="Google Shape;119;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0" name="Google Shape;120;p21"/>
          <p:cNvPicPr preferRelativeResize="0"/>
          <p:nvPr/>
        </p:nvPicPr>
        <p:blipFill>
          <a:blip r:embed="rId3">
            <a:alphaModFix/>
          </a:blip>
          <a:stretch>
            <a:fillRect/>
          </a:stretch>
        </p:blipFill>
        <p:spPr>
          <a:xfrm>
            <a:off x="688975" y="1152475"/>
            <a:ext cx="3325051" cy="3557924"/>
          </a:xfrm>
          <a:prstGeom prst="rect">
            <a:avLst/>
          </a:prstGeom>
          <a:noFill/>
          <a:ln>
            <a:noFill/>
          </a:ln>
        </p:spPr>
      </p:pic>
      <p:pic>
        <p:nvPicPr>
          <p:cNvPr id="121" name="Google Shape;121;p21"/>
          <p:cNvPicPr preferRelativeResize="0"/>
          <p:nvPr/>
        </p:nvPicPr>
        <p:blipFill>
          <a:blip r:embed="rId4">
            <a:alphaModFix/>
          </a:blip>
          <a:stretch>
            <a:fillRect/>
          </a:stretch>
        </p:blipFill>
        <p:spPr>
          <a:xfrm>
            <a:off x="4790326" y="1128313"/>
            <a:ext cx="3840650" cy="36062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